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Lst>
  <p:notesMasterIdLst>
    <p:notesMasterId r:id="rId39"/>
  </p:notesMasterIdLst>
  <p:sldIdLst>
    <p:sldId id="2666" r:id="rId3"/>
    <p:sldId id="2782" r:id="rId4"/>
    <p:sldId id="2689" r:id="rId5"/>
    <p:sldId id="2606" r:id="rId6"/>
    <p:sldId id="2657" r:id="rId7"/>
    <p:sldId id="2658" r:id="rId8"/>
    <p:sldId id="2659" r:id="rId9"/>
    <p:sldId id="2660" r:id="rId10"/>
    <p:sldId id="2696" r:id="rId11"/>
    <p:sldId id="2697" r:id="rId12"/>
    <p:sldId id="2693" r:id="rId13"/>
    <p:sldId id="2694" r:id="rId14"/>
    <p:sldId id="2690" r:id="rId15"/>
    <p:sldId id="2691" r:id="rId16"/>
    <p:sldId id="2699" r:id="rId17"/>
    <p:sldId id="2692" r:id="rId18"/>
    <p:sldId id="287" r:id="rId19"/>
    <p:sldId id="2695" r:id="rId20"/>
    <p:sldId id="2700" r:id="rId21"/>
    <p:sldId id="2732" r:id="rId22"/>
    <p:sldId id="2647" r:id="rId23"/>
    <p:sldId id="2650" r:id="rId24"/>
    <p:sldId id="2653" r:id="rId25"/>
    <p:sldId id="2667" r:id="rId26"/>
    <p:sldId id="2668" r:id="rId27"/>
    <p:sldId id="2774" r:id="rId28"/>
    <p:sldId id="2781" r:id="rId29"/>
    <p:sldId id="2776" r:id="rId30"/>
    <p:sldId id="2778" r:id="rId31"/>
    <p:sldId id="2780" r:id="rId32"/>
    <p:sldId id="2775" r:id="rId33"/>
    <p:sldId id="2731" r:id="rId34"/>
    <p:sldId id="2786" r:id="rId35"/>
    <p:sldId id="2794" r:id="rId36"/>
    <p:sldId id="2792" r:id="rId37"/>
    <p:sldId id="2795" r:id="rId38"/>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1B44A7"/>
    <a:srgbClr val="FF5BD0"/>
    <a:srgbClr val="9D381C"/>
    <a:srgbClr val="B4FFB2"/>
    <a:srgbClr val="00813C"/>
    <a:srgbClr val="EC5798"/>
    <a:srgbClr val="D7FBC8"/>
    <a:srgbClr val="D76F59"/>
    <a:srgbClr val="1DFFBE"/>
    <a:srgbClr val="99FF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77" autoAdjust="0"/>
    <p:restoredTop sz="87745" autoAdjust="0"/>
  </p:normalViewPr>
  <p:slideViewPr>
    <p:cSldViewPr snapToGrid="0">
      <p:cViewPr varScale="1">
        <p:scale>
          <a:sx n="74" d="100"/>
          <a:sy n="74" d="100"/>
        </p:scale>
        <p:origin x="208" y="456"/>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6/18/19</a:t>
            </a:fld>
            <a:endParaRPr lang="en-US" dirty="0"/>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dirty="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dirty="0"/>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Capabilities to automate work so deploy, run. Manage, and reporting are using limited human resource. DevOps should not impact developer productivity</a:t>
            </a:r>
          </a:p>
          <a:p>
            <a:endParaRPr lang="en-US" dirty="0"/>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3732429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24</a:t>
            </a:fld>
            <a:endParaRPr lang="en-US" altLang="en-US" dirty="0"/>
          </a:p>
        </p:txBody>
      </p:sp>
    </p:spTree>
    <p:extLst>
      <p:ext uri="{BB962C8B-B14F-4D97-AF65-F5344CB8AC3E}">
        <p14:creationId xmlns:p14="http://schemas.microsoft.com/office/powerpoint/2010/main" val="3734528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a:t>
            </a:r>
            <a:r>
              <a:rPr lang="en-US" dirty="0" err="1"/>
              <a:t>orderID</a:t>
            </a:r>
            <a:r>
              <a:rPr lang="en-US" dirty="0"/>
              <a:t> int, </a:t>
            </a:r>
            <a:r>
              <a:rPr lang="en-US" dirty="0" err="1"/>
              <a:t>anAttribute</a:t>
            </a:r>
            <a:r>
              <a:rPr lang="en-US" dirty="0"/>
              <a:t> varchar (30))</a:t>
            </a:r>
          </a:p>
          <a:p>
            <a:pPr lvl="1"/>
            <a:r>
              <a:rPr lang="en-US" dirty="0"/>
              <a:t>A Kafka mapping might use </a:t>
            </a:r>
            <a:r>
              <a:rPr lang="en-US" dirty="0" err="1"/>
              <a:t>orderID</a:t>
            </a:r>
            <a:r>
              <a:rPr lang="en-US" dirty="0"/>
              <a:t>=24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33</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34</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35</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36</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7</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8</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13</a:t>
            </a:fld>
            <a:endParaRPr lang="en-US" altLang="en-US" dirty="0"/>
          </a:p>
        </p:txBody>
      </p:sp>
    </p:spTree>
    <p:extLst>
      <p:ext uri="{BB962C8B-B14F-4D97-AF65-F5344CB8AC3E}">
        <p14:creationId xmlns:p14="http://schemas.microsoft.com/office/powerpoint/2010/main" val="1455304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14</a:t>
            </a:fld>
            <a:endParaRPr lang="en-US" altLang="en-US" dirty="0"/>
          </a:p>
        </p:txBody>
      </p:sp>
    </p:spTree>
    <p:extLst>
      <p:ext uri="{BB962C8B-B14F-4D97-AF65-F5344CB8AC3E}">
        <p14:creationId xmlns:p14="http://schemas.microsoft.com/office/powerpoint/2010/main" val="3278997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17</a:t>
            </a:fld>
            <a:endParaRPr lang="en-US"/>
          </a:p>
        </p:txBody>
      </p:sp>
    </p:spTree>
    <p:extLst>
      <p:ext uri="{BB962C8B-B14F-4D97-AF65-F5344CB8AC3E}">
        <p14:creationId xmlns:p14="http://schemas.microsoft.com/office/powerpoint/2010/main" val="4092832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23</a:t>
            </a:fld>
            <a:endParaRPr lang="en-US" altLang="en-US" dirty="0"/>
          </a:p>
        </p:txBody>
      </p:sp>
    </p:spTree>
    <p:extLst>
      <p:ext uri="{BB962C8B-B14F-4D97-AF65-F5344CB8AC3E}">
        <p14:creationId xmlns:p14="http://schemas.microsoft.com/office/powerpoint/2010/main" val="440756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dirty="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dirty="0">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dirty="0">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9">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8.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tiff"/><Relationship Id="rId4" Type="http://schemas.openxmlformats.org/officeDocument/2006/relationships/image" Target="../media/image21.emf"/><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5.pn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dirty="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rgbClr val="7030A0"/>
                </a:solidFill>
              </a:rPr>
              <a:t>Snapshot</a:t>
            </a:r>
            <a:endParaRPr lang="en-US" sz="900" dirty="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a:p>
            <a:pPr algn="ctr"/>
            <a:r>
              <a:rPr lang="en-US" sz="1200" dirty="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11</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dirty="0">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dirty="0">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12</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77815" y="580274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dirty="0">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dirty="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1043876" cy="369332"/>
          </a:xfrm>
          <a:prstGeom prst="rect">
            <a:avLst/>
          </a:prstGeom>
          <a:noFill/>
        </p:spPr>
        <p:txBody>
          <a:bodyPr wrap="none" rtlCol="0">
            <a:spAutoFit/>
          </a:bodyPr>
          <a:lstStyle/>
          <a:p>
            <a:r>
              <a:rPr lang="en-US" dirty="0">
                <a:solidFill>
                  <a:schemeClr val="accent1">
                    <a:lumMod val="25000"/>
                  </a:schemeClr>
                </a:solidFill>
              </a:rPr>
              <a:t>voyages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620940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13</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7030A0"/>
                </a:solidFill>
              </a:rPr>
              <a:t>OrderTopic</a:t>
            </a:r>
            <a:endParaRPr lang="en-US" sz="1000" dirty="0">
              <a:solidFill>
                <a:srgbClr val="7030A0"/>
              </a:solidFill>
            </a:endParaRPr>
          </a:p>
        </p:txBody>
      </p:sp>
      <p:cxnSp>
        <p:nvCxnSpPr>
          <p:cNvPr id="79" name="Elbow Connector 78"/>
          <p:cNvCxnSpPr>
            <a:cxnSpLocks/>
            <a:stCxn id="47" idx="2"/>
            <a:endCxn id="9" idx="1"/>
          </p:cNvCxnSpPr>
          <p:nvPr/>
        </p:nvCxnSpPr>
        <p:spPr>
          <a:xfrm rot="5400000">
            <a:off x="3511137" y="3945116"/>
            <a:ext cx="1557116" cy="749333"/>
          </a:xfrm>
          <a:prstGeom prst="bentConnector4">
            <a:avLst>
              <a:gd name="adj1" fmla="val 43708"/>
              <a:gd name="adj2" fmla="val 130507"/>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3969972"/>
            <a:ext cx="552951" cy="386793"/>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059071" y="989393"/>
            <a:ext cx="720257" cy="3496158"/>
          </a:xfrm>
          <a:prstGeom prst="bentConnector4">
            <a:avLst>
              <a:gd name="adj1" fmla="val -113886"/>
              <a:gd name="adj2" fmla="val 7978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198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14</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7030A0"/>
                </a:solidFill>
              </a:rPr>
              <a:t>OrderTopic</a:t>
            </a:r>
            <a:endParaRPr lang="en-US" sz="1000" dirty="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dirty="0"/>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15</a:t>
            </a:fld>
            <a:endParaRPr lang="en-US" dirty="0">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Created</a:t>
            </a:r>
          </a:p>
        </p:txBody>
      </p:sp>
      <p:sp>
        <p:nvSpPr>
          <p:cNvPr id="6" name="Oval 5">
            <a:extLst>
              <a:ext uri="{FF2B5EF4-FFF2-40B4-BE49-F238E27FC236}">
                <a16:creationId xmlns:a16="http://schemas.microsoft.com/office/drawing/2014/main" id="{1AF41136-67AD-5C44-8700-52613A6B0D1C}"/>
              </a:ext>
            </a:extLst>
          </p:cNvPr>
          <p:cNvSpPr/>
          <p:nvPr/>
        </p:nvSpPr>
        <p:spPr>
          <a:xfrm>
            <a:off x="763495" y="30823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Updated</a:t>
            </a:r>
          </a:p>
        </p:txBody>
      </p:sp>
      <p:sp>
        <p:nvSpPr>
          <p:cNvPr id="8" name="Oval 7">
            <a:extLst>
              <a:ext uri="{FF2B5EF4-FFF2-40B4-BE49-F238E27FC236}">
                <a16:creationId xmlns:a16="http://schemas.microsoft.com/office/drawing/2014/main" id="{6E2CEFE2-600F-164A-A900-05DFFFF6F1CE}"/>
              </a:ext>
            </a:extLst>
          </p:cNvPr>
          <p:cNvSpPr/>
          <p:nvPr/>
        </p:nvSpPr>
        <p:spPr>
          <a:xfrm>
            <a:off x="3339212" y="3029540"/>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Booked</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6" idx="1"/>
          </p:cNvCxnSpPr>
          <p:nvPr/>
        </p:nvCxnSpPr>
        <p:spPr>
          <a:xfrm rot="5400000">
            <a:off x="780241" y="2316545"/>
            <a:ext cx="1050883" cy="68380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0F5A358E-F558-3E40-A9D4-61A3C2EB09E1}"/>
              </a:ext>
            </a:extLst>
          </p:cNvPr>
          <p:cNvCxnSpPr>
            <a:cxnSpLocks/>
            <a:stCxn id="6" idx="4"/>
            <a:endCxn id="6" idx="3"/>
          </p:cNvCxnSpPr>
          <p:nvPr/>
        </p:nvCxnSpPr>
        <p:spPr>
          <a:xfrm rot="5400000" flipH="1">
            <a:off x="1154777" y="3483110"/>
            <a:ext cx="101527" cy="483525"/>
          </a:xfrm>
          <a:prstGeom prst="curvedConnector3">
            <a:avLst>
              <a:gd name="adj1" fmla="val -22516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Curved Connector 28">
            <a:extLst>
              <a:ext uri="{FF2B5EF4-FFF2-40B4-BE49-F238E27FC236}">
                <a16:creationId xmlns:a16="http://schemas.microsoft.com/office/drawing/2014/main" id="{2F419EC3-9E48-BE4F-B89C-C3B0514440BE}"/>
              </a:ext>
            </a:extLst>
          </p:cNvPr>
          <p:cNvCxnSpPr>
            <a:cxnSpLocks/>
            <a:stCxn id="6" idx="6"/>
            <a:endCxn id="8" idx="2"/>
          </p:cNvCxnSpPr>
          <p:nvPr/>
        </p:nvCxnSpPr>
        <p:spPr>
          <a:xfrm flipV="1">
            <a:off x="2131111" y="3376176"/>
            <a:ext cx="1208101" cy="52824"/>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8" idx="6"/>
            <a:endCxn id="41" idx="0"/>
          </p:cNvCxnSpPr>
          <p:nvPr/>
        </p:nvCxnSpPr>
        <p:spPr>
          <a:xfrm>
            <a:off x="4706828" y="3376176"/>
            <a:ext cx="262610" cy="901498"/>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8" idx="4"/>
            <a:endCxn id="14" idx="1"/>
          </p:cNvCxnSpPr>
          <p:nvPr/>
        </p:nvCxnSpPr>
        <p:spPr>
          <a:xfrm rot="5400000">
            <a:off x="2654588" y="4043381"/>
            <a:ext cx="1689002" cy="1047862"/>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4185773" y="4277674"/>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urved Connector 50">
            <a:extLst>
              <a:ext uri="{FF2B5EF4-FFF2-40B4-BE49-F238E27FC236}">
                <a16:creationId xmlns:a16="http://schemas.microsoft.com/office/drawing/2014/main" id="{09204932-C1ED-1D49-A295-C8B3606E72DE}"/>
              </a:ext>
            </a:extLst>
          </p:cNvPr>
          <p:cNvCxnSpPr>
            <a:cxnSpLocks/>
            <a:stCxn id="13" idx="2"/>
            <a:endCxn id="10" idx="4"/>
          </p:cNvCxnSpPr>
          <p:nvPr/>
        </p:nvCxnSpPr>
        <p:spPr>
          <a:xfrm rot="10800000">
            <a:off x="7259479" y="4468906"/>
            <a:ext cx="1158557" cy="1383364"/>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flipV="1">
            <a:off x="5753102" y="4122271"/>
            <a:ext cx="722711" cy="558775"/>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urved Connector 59">
            <a:extLst>
              <a:ext uri="{FF2B5EF4-FFF2-40B4-BE49-F238E27FC236}">
                <a16:creationId xmlns:a16="http://schemas.microsoft.com/office/drawing/2014/main" id="{6AF62281-284D-4D48-AEFA-1236968715FB}"/>
              </a:ext>
            </a:extLst>
          </p:cNvPr>
          <p:cNvCxnSpPr>
            <a:cxnSpLocks/>
            <a:stCxn id="10" idx="3"/>
            <a:endCxn id="14" idx="6"/>
          </p:cNvCxnSpPr>
          <p:nvPr/>
        </p:nvCxnSpPr>
        <p:spPr>
          <a:xfrm rot="5400000">
            <a:off x="4864379" y="3815957"/>
            <a:ext cx="1289543" cy="2392386"/>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dirty="0"/>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dirty="0"/>
              <a:t>Order Delivery</a:t>
            </a:r>
          </a:p>
        </p:txBody>
      </p:sp>
      <p:sp>
        <p:nvSpPr>
          <p:cNvPr id="3" name="TextBox 2">
            <a:extLst>
              <a:ext uri="{FF2B5EF4-FFF2-40B4-BE49-F238E27FC236}">
                <a16:creationId xmlns:a16="http://schemas.microsoft.com/office/drawing/2014/main" id="{BF099260-21CC-4A4B-B07B-829810164DD9}"/>
              </a:ext>
            </a:extLst>
          </p:cNvPr>
          <p:cNvSpPr txBox="1"/>
          <p:nvPr/>
        </p:nvSpPr>
        <p:spPr>
          <a:xfrm>
            <a:off x="7028272" y="1989852"/>
            <a:ext cx="1279261" cy="307777"/>
          </a:xfrm>
          <a:prstGeom prst="rect">
            <a:avLst/>
          </a:prstGeom>
          <a:noFill/>
        </p:spPr>
        <p:txBody>
          <a:bodyPr wrap="none" rtlCol="0">
            <a:spAutoFit/>
          </a:bodyPr>
          <a:lstStyle/>
          <a:p>
            <a:r>
              <a:rPr lang="en-US" sz="1400" dirty="0"/>
              <a:t>Voyage found</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dirty="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25950" y="2403033"/>
            <a:ext cx="1268296" cy="307777"/>
          </a:xfrm>
          <a:prstGeom prst="rect">
            <a:avLst/>
          </a:prstGeom>
          <a:noFill/>
        </p:spPr>
        <p:txBody>
          <a:bodyPr wrap="none" rtlCol="0">
            <a:spAutoFit/>
          </a:bodyPr>
          <a:lstStyle/>
          <a:p>
            <a:r>
              <a:rPr lang="en-US" sz="1400" dirty="0">
                <a:solidFill>
                  <a:schemeClr val="accent5">
                    <a:lumMod val="75000"/>
                  </a:schemeClr>
                </a:solidFill>
              </a:rPr>
              <a:t>Update Order</a:t>
            </a:r>
          </a:p>
        </p:txBody>
      </p:sp>
      <p:sp>
        <p:nvSpPr>
          <p:cNvPr id="39" name="TextBox 38">
            <a:extLst>
              <a:ext uri="{FF2B5EF4-FFF2-40B4-BE49-F238E27FC236}">
                <a16:creationId xmlns:a16="http://schemas.microsoft.com/office/drawing/2014/main" id="{4A56C115-4F5A-F44B-8EE3-383AC08CC622}"/>
              </a:ext>
            </a:extLst>
          </p:cNvPr>
          <p:cNvSpPr txBox="1"/>
          <p:nvPr/>
        </p:nvSpPr>
        <p:spPr>
          <a:xfrm>
            <a:off x="2975158" y="2249144"/>
            <a:ext cx="1317990" cy="307777"/>
          </a:xfrm>
          <a:prstGeom prst="rect">
            <a:avLst/>
          </a:prstGeom>
          <a:noFill/>
        </p:spPr>
        <p:txBody>
          <a:bodyPr wrap="none" rtlCol="0">
            <a:spAutoFit/>
          </a:bodyPr>
          <a:lstStyle/>
          <a:p>
            <a:r>
              <a:rPr lang="en-US" sz="1400" dirty="0">
                <a:solidFill>
                  <a:schemeClr val="accent5">
                    <a:lumMod val="75000"/>
                  </a:schemeClr>
                </a:solidFill>
              </a:rPr>
              <a:t>Confirm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790872" y="4510982"/>
            <a:ext cx="1249060" cy="307777"/>
          </a:xfrm>
          <a:prstGeom prst="rect">
            <a:avLst/>
          </a:prstGeom>
          <a:noFill/>
        </p:spPr>
        <p:txBody>
          <a:bodyPr wrap="none" rtlCol="0">
            <a:spAutoFit/>
          </a:bodyPr>
          <a:lstStyle/>
          <a:p>
            <a:r>
              <a:rPr lang="en-US" sz="1400" dirty="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456083" y="3705169"/>
            <a:ext cx="1966949" cy="523220"/>
          </a:xfrm>
          <a:prstGeom prst="rect">
            <a:avLst/>
          </a:prstGeom>
          <a:noFill/>
        </p:spPr>
        <p:txBody>
          <a:bodyPr wrap="none" rtlCol="0">
            <a:spAutoFit/>
          </a:bodyPr>
          <a:lstStyle/>
          <a:p>
            <a:r>
              <a:rPr lang="en-US" sz="1400" dirty="0">
                <a:solidFill>
                  <a:schemeClr val="accent5">
                    <a:lumMod val="75000"/>
                  </a:schemeClr>
                </a:solidFill>
              </a:rPr>
              <a:t>Allocate Voyage and   </a:t>
            </a:r>
          </a:p>
          <a:p>
            <a:r>
              <a:rPr lang="en-US" sz="1400" dirty="0">
                <a:solidFill>
                  <a:schemeClr val="accent5">
                    <a:lumMod val="75000"/>
                  </a:schemeClr>
                </a:solidFill>
              </a:rPr>
              <a:t>Container</a:t>
            </a:r>
          </a:p>
        </p:txBody>
      </p:sp>
      <p:cxnSp>
        <p:nvCxnSpPr>
          <p:cNvPr id="40" name="Curved Connector 39">
            <a:extLst>
              <a:ext uri="{FF2B5EF4-FFF2-40B4-BE49-F238E27FC236}">
                <a16:creationId xmlns:a16="http://schemas.microsoft.com/office/drawing/2014/main" id="{E0627BCB-4E8E-5349-943A-4CDA2698F087}"/>
              </a:ext>
            </a:extLst>
          </p:cNvPr>
          <p:cNvCxnSpPr>
            <a:cxnSpLocks/>
            <a:stCxn id="6" idx="5"/>
            <a:endCxn id="14" idx="2"/>
          </p:cNvCxnSpPr>
          <p:nvPr/>
        </p:nvCxnSpPr>
        <p:spPr>
          <a:xfrm rot="16200000" flipH="1">
            <a:off x="1346821" y="4258115"/>
            <a:ext cx="1982814" cy="814800"/>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Curved Connector 42">
            <a:extLst>
              <a:ext uri="{FF2B5EF4-FFF2-40B4-BE49-F238E27FC236}">
                <a16:creationId xmlns:a16="http://schemas.microsoft.com/office/drawing/2014/main" id="{2E37B3E5-C395-954D-ADF5-2A4A50DFA504}"/>
              </a:ext>
            </a:extLst>
          </p:cNvPr>
          <p:cNvCxnSpPr>
            <a:cxnSpLocks/>
            <a:stCxn id="5" idx="5"/>
            <a:endCxn id="8" idx="0"/>
          </p:cNvCxnSpPr>
          <p:nvPr/>
        </p:nvCxnSpPr>
        <p:spPr>
          <a:xfrm rot="16200000" flipH="1">
            <a:off x="2870562" y="1877082"/>
            <a:ext cx="896532" cy="1408384"/>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54613F2A-16C0-4941-8A65-5642D42A7AA9}"/>
              </a:ext>
            </a:extLst>
          </p:cNvPr>
          <p:cNvSpPr txBox="1"/>
          <p:nvPr/>
        </p:nvSpPr>
        <p:spPr>
          <a:xfrm>
            <a:off x="2183843" y="3001402"/>
            <a:ext cx="1317990" cy="307777"/>
          </a:xfrm>
          <a:prstGeom prst="rect">
            <a:avLst/>
          </a:prstGeom>
          <a:noFill/>
        </p:spPr>
        <p:txBody>
          <a:bodyPr wrap="none" rtlCol="0">
            <a:spAutoFit/>
          </a:bodyPr>
          <a:lstStyle/>
          <a:p>
            <a:r>
              <a:rPr lang="en-US" sz="1400" dirty="0">
                <a:solidFill>
                  <a:schemeClr val="accent5">
                    <a:lumMod val="75000"/>
                  </a:schemeClr>
                </a:solidFill>
              </a:rPr>
              <a:t>Confirm Order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11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16</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dirty="0"/>
              <a:t>Order id, addresses, customer id, product id, container id</a:t>
            </a:r>
          </a:p>
          <a:p>
            <a:r>
              <a:rPr lang="en-US" sz="1200" dirty="0"/>
              <a:t>Order specifics attributes</a:t>
            </a:r>
          </a:p>
          <a:p>
            <a:r>
              <a:rPr lang="en-US" sz="1200" dirty="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dirty="0"/>
              <a:t>Customer id</a:t>
            </a:r>
          </a:p>
          <a:p>
            <a:r>
              <a:rPr lang="en-US" sz="1400" dirty="0" err="1"/>
              <a:t>Src</a:t>
            </a:r>
            <a:r>
              <a:rPr lang="en-US" sz="1400" dirty="0"/>
              <a:t> and </a:t>
            </a:r>
            <a:r>
              <a:rPr lang="en-US" sz="1400" dirty="0" err="1"/>
              <a:t>dest</a:t>
            </a:r>
            <a:r>
              <a:rPr lang="en-US" sz="1400" dirty="0"/>
              <a:t> addresses</a:t>
            </a:r>
          </a:p>
          <a:p>
            <a:r>
              <a:rPr lang="en-US" sz="1400" dirty="0"/>
              <a:t>Product id, quantity</a:t>
            </a:r>
          </a:p>
          <a:p>
            <a:r>
              <a:rPr lang="en-US" sz="1400" dirty="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err="1"/>
              <a:t>OrderEvents</a:t>
            </a:r>
            <a:endParaRPr lang="en-US" sz="1400" dirty="0"/>
          </a:p>
          <a:p>
            <a:r>
              <a:rPr lang="en-US" sz="1400" dirty="0" err="1"/>
              <a:t>OrderCreated</a:t>
            </a:r>
            <a:endParaRPr lang="en-US" sz="1400" dirty="0"/>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dirty="0" err="1"/>
              <a:t>KContainer</a:t>
            </a:r>
            <a:r>
              <a:rPr lang="en-US" dirty="0"/>
              <a:t>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Ship </a:t>
            </a:r>
          </a:p>
          <a:p>
            <a:pPr algn="ctr"/>
            <a:r>
              <a:rPr lang="en-US" sz="1000" dirty="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Customs</a:t>
            </a:r>
          </a:p>
          <a:p>
            <a:pPr algn="ctr"/>
            <a:r>
              <a:rPr lang="en-US" sz="1200" dirty="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Import</a:t>
            </a:r>
          </a:p>
          <a:p>
            <a:pPr algn="ctr"/>
            <a:r>
              <a:rPr lang="en-US" sz="1000" dirty="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Port Load/Unload</a:t>
            </a:r>
          </a:p>
          <a:p>
            <a:pPr algn="ctr"/>
            <a:r>
              <a:rPr lang="en-US" sz="1200" dirty="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Containers Mules</a:t>
            </a:r>
          </a:p>
          <a:p>
            <a:pPr algn="ctr"/>
            <a:r>
              <a:rPr lang="en-US" sz="1000" dirty="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dirty="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dirty="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dirty="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dirty="0"/>
              <a:t>aggregates</a:t>
            </a:r>
            <a:endParaRPr lang="en-US" dirty="0"/>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bg1"/>
                </a:solidFill>
              </a:rPr>
              <a:t>ReeFer</a:t>
            </a:r>
            <a:endParaRPr lang="en-US" sz="1000" dirty="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dirty="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Land Transportation</a:t>
            </a:r>
          </a:p>
          <a:p>
            <a:pPr algn="ctr"/>
            <a:r>
              <a:rPr lang="en-US" sz="1200" dirty="0">
                <a:solidFill>
                  <a:schemeClr val="accent5">
                    <a:lumMod val="50000"/>
                  </a:schemeClr>
                </a:solidFill>
              </a:rPr>
              <a:t>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dirty="0"/>
              <a:t>Voyages</a:t>
            </a:r>
          </a:p>
        </p:txBody>
      </p:sp>
    </p:spTree>
    <p:extLst>
      <p:ext uri="{BB962C8B-B14F-4D97-AF65-F5344CB8AC3E}">
        <p14:creationId xmlns:p14="http://schemas.microsoft.com/office/powerpoint/2010/main" val="3444916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18</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6" cy="2266402"/>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6" y="3452016"/>
            <a:ext cx="978148"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2" y="3762205"/>
            <a:ext cx="1210734"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4" y="3815565"/>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7" y="1854937"/>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49"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6"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5"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6"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5"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5"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5"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5" y="5031068"/>
            <a:ext cx="3748849"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492007" y="5883415"/>
            <a:ext cx="959343" cy="504270"/>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5"/>
            <a:ext cx="723340" cy="369332"/>
          </a:xfrm>
          <a:prstGeom prst="rect">
            <a:avLst/>
          </a:prstGeom>
          <a:noFill/>
        </p:spPr>
        <p:txBody>
          <a:bodyPr wrap="none" rtlCol="0">
            <a:spAutoFit/>
          </a:bodyPr>
          <a:lstStyle/>
          <a:p>
            <a:r>
              <a:rPr lang="en-US" dirty="0">
                <a:solidFill>
                  <a:schemeClr val="accent1">
                    <a:lumMod val="25000"/>
                  </a:schemeClr>
                </a:solidFill>
              </a:rPr>
              <a:t>Topic</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6" name="Rectangle 55">
            <a:extLst>
              <a:ext uri="{FF2B5EF4-FFF2-40B4-BE49-F238E27FC236}">
                <a16:creationId xmlns:a16="http://schemas.microsoft.com/office/drawing/2014/main" id="{69458763-689F-6340-87C8-BA306FFA7944}"/>
              </a:ext>
            </a:extLst>
          </p:cNvPr>
          <p:cNvSpPr/>
          <p:nvPr/>
        </p:nvSpPr>
        <p:spPr>
          <a:xfrm>
            <a:off x="2627301" y="80230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2" y="751721"/>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61" name="_-02.png">
                <a:extLst>
                  <a:ext uri="{FF2B5EF4-FFF2-40B4-BE49-F238E27FC236}">
                    <a16:creationId xmlns:a16="http://schemas.microsoft.com/office/drawing/2014/main" id="{D0981D0C-AF3C-B94D-879E-A36BA297A992}"/>
                  </a:ext>
                </a:extLst>
              </p:cNvPr>
              <p:cNvPicPr/>
              <p:nvPr/>
            </p:nvPicPr>
            <p:blipFill>
              <a:blip r:embed="rId6"/>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1" y="4210206"/>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6" y="2619595"/>
            <a:ext cx="978148"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3" y="2929784"/>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491" y="4631968"/>
            <a:ext cx="552951" cy="386793"/>
          </a:xfrm>
          <a:prstGeom prst="rect">
            <a:avLst/>
          </a:prstGeom>
        </p:spPr>
      </p:pic>
      <p:sp>
        <p:nvSpPr>
          <p:cNvPr id="15" name="Rounded Rectangle 14">
            <a:extLst>
              <a:ext uri="{FF2B5EF4-FFF2-40B4-BE49-F238E27FC236}">
                <a16:creationId xmlns:a16="http://schemas.microsoft.com/office/drawing/2014/main" id="{FD75B24F-F7C7-5549-BD06-51182B7F7ADE}"/>
              </a:ext>
            </a:extLst>
          </p:cNvPr>
          <p:cNvSpPr/>
          <p:nvPr/>
        </p:nvSpPr>
        <p:spPr>
          <a:xfrm>
            <a:off x="9352540" y="5192521"/>
            <a:ext cx="914400"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7030A0"/>
                </a:solidFil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4" y="2929784"/>
            <a:ext cx="1705646" cy="2262737"/>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0C0DA879-4A6B-B842-8254-735A6A285A60}"/>
              </a:ext>
            </a:extLst>
          </p:cNvPr>
          <p:cNvSpPr/>
          <p:nvPr/>
        </p:nvSpPr>
        <p:spPr>
          <a:xfrm>
            <a:off x="4373311" y="2908780"/>
            <a:ext cx="1534683" cy="413478"/>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Admin APIs</a:t>
            </a:r>
          </a:p>
        </p:txBody>
      </p:sp>
      <p:cxnSp>
        <p:nvCxnSpPr>
          <p:cNvPr id="70" name="Elbow Connector 69">
            <a:extLst>
              <a:ext uri="{FF2B5EF4-FFF2-40B4-BE49-F238E27FC236}">
                <a16:creationId xmlns:a16="http://schemas.microsoft.com/office/drawing/2014/main" id="{98566ADB-5CEA-7941-AACF-A347236E2BF9}"/>
              </a:ext>
            </a:extLst>
          </p:cNvPr>
          <p:cNvCxnSpPr>
            <a:cxnSpLocks/>
            <a:stCxn id="15" idx="3"/>
            <a:endCxn id="69" idx="0"/>
          </p:cNvCxnSpPr>
          <p:nvPr/>
        </p:nvCxnSpPr>
        <p:spPr>
          <a:xfrm flipH="1" flipV="1">
            <a:off x="5140653" y="2908780"/>
            <a:ext cx="5126287" cy="2740941"/>
          </a:xfrm>
          <a:prstGeom prst="bentConnector4">
            <a:avLst>
              <a:gd name="adj1" fmla="val -4459"/>
              <a:gd name="adj2" fmla="val 130581"/>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7" y="399135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1" name="Oval 70">
            <a:extLst>
              <a:ext uri="{FF2B5EF4-FFF2-40B4-BE49-F238E27FC236}">
                <a16:creationId xmlns:a16="http://schemas.microsoft.com/office/drawing/2014/main" id="{BA5068DF-FB86-C34A-BA2E-5F3E5AD1796F}"/>
              </a:ext>
            </a:extLst>
          </p:cNvPr>
          <p:cNvSpPr/>
          <p:nvPr/>
        </p:nvSpPr>
        <p:spPr>
          <a:xfrm>
            <a:off x="5406094" y="4250322"/>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2" name="Oval 71">
            <a:extLst>
              <a:ext uri="{FF2B5EF4-FFF2-40B4-BE49-F238E27FC236}">
                <a16:creationId xmlns:a16="http://schemas.microsoft.com/office/drawing/2014/main" id="{5D76A1AA-A4C4-9843-936F-3DEAA849BEC1}"/>
              </a:ext>
            </a:extLst>
          </p:cNvPr>
          <p:cNvSpPr/>
          <p:nvPr/>
        </p:nvSpPr>
        <p:spPr>
          <a:xfrm>
            <a:off x="6657981" y="383871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3" name="Oval 72">
            <a:extLst>
              <a:ext uri="{FF2B5EF4-FFF2-40B4-BE49-F238E27FC236}">
                <a16:creationId xmlns:a16="http://schemas.microsoft.com/office/drawing/2014/main" id="{E68FC668-8567-254E-AC61-9BC8F1F5321C}"/>
              </a:ext>
            </a:extLst>
          </p:cNvPr>
          <p:cNvSpPr/>
          <p:nvPr/>
        </p:nvSpPr>
        <p:spPr>
          <a:xfrm>
            <a:off x="6595230" y="302292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4" name="Oval 73">
            <a:extLst>
              <a:ext uri="{FF2B5EF4-FFF2-40B4-BE49-F238E27FC236}">
                <a16:creationId xmlns:a16="http://schemas.microsoft.com/office/drawing/2014/main" id="{BF7ED549-503E-7046-BBBE-9ADB884ED142}"/>
              </a:ext>
            </a:extLst>
          </p:cNvPr>
          <p:cNvSpPr/>
          <p:nvPr/>
        </p:nvSpPr>
        <p:spPr>
          <a:xfrm>
            <a:off x="9804592" y="461863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75" name="Oval 74">
            <a:extLst>
              <a:ext uri="{FF2B5EF4-FFF2-40B4-BE49-F238E27FC236}">
                <a16:creationId xmlns:a16="http://schemas.microsoft.com/office/drawing/2014/main" id="{62F55B04-F965-DF49-8F92-2027E9FF17C0}"/>
              </a:ext>
            </a:extLst>
          </p:cNvPr>
          <p:cNvSpPr/>
          <p:nvPr/>
        </p:nvSpPr>
        <p:spPr>
          <a:xfrm>
            <a:off x="10620381" y="541649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4196212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dirty="0"/>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19</a:t>
            </a:fld>
            <a:endParaRPr lang="en-US" dirty="0">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dirty="0">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Fleet-</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dirty="0">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dirty="0">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Orders-command-</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voyages-</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Orders-query-</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Containers-</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AB24B-D309-EB42-A7E1-B2C2E9A275D4}"/>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D8624D0E-630D-2B47-B1DB-C9140CFB3527}"/>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Tree>
    <p:extLst>
      <p:ext uri="{BB962C8B-B14F-4D97-AF65-F5344CB8AC3E}">
        <p14:creationId xmlns:p14="http://schemas.microsoft.com/office/powerpoint/2010/main" val="658956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dirty="0"/>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20</a:t>
            </a:fld>
            <a:endParaRPr lang="en-US" dirty="0">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User Interface</a:t>
            </a:r>
          </a:p>
          <a:p>
            <a:pPr algn="ctr"/>
            <a:r>
              <a:rPr lang="en-US" sz="1200" dirty="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Steam Architecture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21</a:t>
            </a:fld>
            <a:endParaRPr lang="en-US" dirty="0">
              <a:solidFill>
                <a:srgbClr val="6D7777"/>
              </a:solidFill>
            </a:endParaRPr>
          </a:p>
        </p:txBody>
      </p:sp>
      <p:sp>
        <p:nvSpPr>
          <p:cNvPr id="20" name="Rectangle 19"/>
          <p:cNvSpPr/>
          <p:nvPr/>
        </p:nvSpPr>
        <p:spPr>
          <a:xfrm>
            <a:off x="1036246" y="2171663"/>
            <a:ext cx="1304065" cy="31258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4">
                    <a:lumMod val="50000"/>
                  </a:schemeClr>
                </a:solidFil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4">
                    <a:lumMod val="50000"/>
                  </a:schemeClr>
                </a:solidFill>
              </a:rPr>
              <a:t>Producer</a:t>
            </a:r>
          </a:p>
        </p:txBody>
      </p:sp>
      <p:sp>
        <p:nvSpPr>
          <p:cNvPr id="23" name="Rounded Rectangle 22"/>
          <p:cNvSpPr/>
          <p:nvPr/>
        </p:nvSpPr>
        <p:spPr>
          <a:xfrm>
            <a:off x="1115577" y="422794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4">
                    <a:lumMod val="50000"/>
                  </a:schemeClr>
                </a:solidFill>
              </a:rPr>
              <a:t>Producer</a:t>
            </a:r>
          </a:p>
        </p:txBody>
      </p:sp>
      <p:sp>
        <p:nvSpPr>
          <p:cNvPr id="16" name="Rectangle 15"/>
          <p:cNvSpPr/>
          <p:nvPr/>
        </p:nvSpPr>
        <p:spPr>
          <a:xfrm>
            <a:off x="2958354" y="1939357"/>
            <a:ext cx="4769830" cy="9144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accent4">
                    <a:lumMod val="50000"/>
                  </a:schemeClr>
                </a:solidFill>
              </a:rPr>
              <a:t>Broker Server</a:t>
            </a:r>
          </a:p>
        </p:txBody>
      </p:sp>
      <p:sp>
        <p:nvSpPr>
          <p:cNvPr id="28" name="Rectangle 27"/>
          <p:cNvSpPr/>
          <p:nvPr/>
        </p:nvSpPr>
        <p:spPr>
          <a:xfrm>
            <a:off x="8934023" y="2215745"/>
            <a:ext cx="1304065" cy="31258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9015934"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4">
                    <a:lumMod val="50000"/>
                  </a:schemeClr>
                </a:solidFill>
              </a:rPr>
              <a:t>Consumer</a:t>
            </a:r>
          </a:p>
        </p:txBody>
      </p:sp>
      <p:sp>
        <p:nvSpPr>
          <p:cNvPr id="30" name="Rounded Rectangle 29"/>
          <p:cNvSpPr/>
          <p:nvPr/>
        </p:nvSpPr>
        <p:spPr>
          <a:xfrm>
            <a:off x="9013350" y="3264638"/>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4">
                    <a:lumMod val="50000"/>
                  </a:schemeClr>
                </a:solidFill>
              </a:rPr>
              <a:t>Consumer</a:t>
            </a:r>
            <a:endParaRPr lang="en-US" sz="1400" dirty="0">
              <a:solidFill>
                <a:schemeClr val="accent4">
                  <a:lumMod val="50000"/>
                </a:schemeClr>
              </a:solidFill>
            </a:endParaRPr>
          </a:p>
        </p:txBody>
      </p:sp>
      <p:sp>
        <p:nvSpPr>
          <p:cNvPr id="32" name="Rounded Rectangle 31"/>
          <p:cNvSpPr/>
          <p:nvPr/>
        </p:nvSpPr>
        <p:spPr>
          <a:xfrm>
            <a:off x="9013350"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4">
                    <a:lumMod val="50000"/>
                  </a:schemeClr>
                </a:solidFill>
              </a:rPr>
              <a:t>Consumer</a:t>
            </a:r>
            <a:endParaRPr lang="en-US" sz="1400" dirty="0">
              <a:solidFill>
                <a:schemeClr val="accent4">
                  <a:lumMod val="50000"/>
                </a:schemeClr>
              </a:solidFill>
            </a:endParaRPr>
          </a:p>
        </p:txBody>
      </p:sp>
      <p:sp>
        <p:nvSpPr>
          <p:cNvPr id="33" name="TextBox 32"/>
          <p:cNvSpPr txBox="1"/>
          <p:nvPr/>
        </p:nvSpPr>
        <p:spPr>
          <a:xfrm>
            <a:off x="8721520" y="1785469"/>
            <a:ext cx="1516762" cy="307777"/>
          </a:xfrm>
          <a:prstGeom prst="rect">
            <a:avLst/>
          </a:prstGeom>
          <a:noFill/>
        </p:spPr>
        <p:txBody>
          <a:bodyPr wrap="none" rtlCol="0">
            <a:spAutoFit/>
          </a:bodyPr>
          <a:lstStyle/>
          <a:p>
            <a:r>
              <a:rPr lang="en-US" sz="1400" dirty="0">
                <a:solidFill>
                  <a:schemeClr val="accent4">
                    <a:lumMod val="50000"/>
                  </a:schemeClr>
                </a:solidFill>
              </a:rPr>
              <a:t>Consumer group</a:t>
            </a:r>
          </a:p>
        </p:txBody>
      </p:sp>
      <p:cxnSp>
        <p:nvCxnSpPr>
          <p:cNvPr id="43" name="Straight Arrow Connector 42"/>
          <p:cNvCxnSpPr>
            <a:stCxn id="21" idx="3"/>
            <a:endCxn id="24" idx="1"/>
          </p:cNvCxnSpPr>
          <p:nvPr/>
        </p:nvCxnSpPr>
        <p:spPr>
          <a:xfrm flipV="1">
            <a:off x="2210789" y="2496360"/>
            <a:ext cx="1211230"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0" y="3000960"/>
            <a:ext cx="4769830" cy="9144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accent4">
                    <a:lumMod val="50000"/>
                  </a:schemeClr>
                </a:solidFill>
              </a:rPr>
              <a:t>Broker Server</a:t>
            </a:r>
          </a:p>
        </p:txBody>
      </p:sp>
      <p:sp>
        <p:nvSpPr>
          <p:cNvPr id="55" name="Rectangle 54"/>
          <p:cNvSpPr/>
          <p:nvPr/>
        </p:nvSpPr>
        <p:spPr>
          <a:xfrm>
            <a:off x="2938493" y="4185743"/>
            <a:ext cx="4769830" cy="9144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accent4">
                    <a:lumMod val="50000"/>
                  </a:schemeClr>
                </a:solidFill>
              </a:rPr>
              <a:t>Broker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0" y="2269696"/>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Partition 2 Replica 1</a:t>
            </a:r>
          </a:p>
        </p:txBody>
      </p:sp>
      <p:cxnSp>
        <p:nvCxnSpPr>
          <p:cNvPr id="49" name="Straight Arrow Connector 48"/>
          <p:cNvCxnSpPr>
            <a:cxnSpLocks/>
            <a:stCxn id="24" idx="3"/>
            <a:endCxn id="29" idx="1"/>
          </p:cNvCxnSpPr>
          <p:nvPr/>
        </p:nvCxnSpPr>
        <p:spPr>
          <a:xfrm>
            <a:off x="4638171" y="2496360"/>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5119730" y="3481614"/>
            <a:ext cx="3893620" cy="136768"/>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5092605" y="4303119"/>
            <a:ext cx="3920745" cy="35155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Partition 1 Replica 1</a:t>
            </a:r>
          </a:p>
        </p:txBody>
      </p:sp>
      <p:sp>
        <p:nvSpPr>
          <p:cNvPr id="76" name="Rectangle 75"/>
          <p:cNvSpPr/>
          <p:nvPr/>
        </p:nvSpPr>
        <p:spPr>
          <a:xfrm>
            <a:off x="2732714" y="5428645"/>
            <a:ext cx="6560800" cy="1012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err="1">
                <a:solidFill>
                  <a:schemeClr val="accent4">
                    <a:lumMod val="50000"/>
                  </a:schemeClr>
                </a:solidFill>
              </a:rPr>
              <a:t>ZooKeeper</a:t>
            </a:r>
            <a:r>
              <a:rPr lang="en-US" sz="1400" dirty="0">
                <a:solidFill>
                  <a:schemeClr val="accent4">
                    <a:lumMod val="50000"/>
                  </a:schemeClr>
                </a:solidFil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5"/>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accent4">
                      <a:lumMod val="50000"/>
                    </a:schemeClr>
                  </a:solidFil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accent4">
                      <a:lumMod val="50000"/>
                    </a:schemeClr>
                  </a:solidFil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accent4">
                      <a:lumMod val="50000"/>
                    </a:schemeClr>
                  </a:solidFill>
                </a:rPr>
                <a:t>Node 3</a:t>
              </a:r>
              <a:endParaRPr lang="en-US" sz="1200" dirty="0">
                <a:solidFill>
                  <a:schemeClr val="accent4">
                    <a:lumMod val="50000"/>
                  </a:schemeClr>
                </a:solidFill>
              </a:endParaRPr>
            </a:p>
          </p:txBody>
        </p:sp>
      </p:grpSp>
      <p:sp>
        <p:nvSpPr>
          <p:cNvPr id="38" name="TextBox 37"/>
          <p:cNvSpPr txBox="1"/>
          <p:nvPr/>
        </p:nvSpPr>
        <p:spPr>
          <a:xfrm>
            <a:off x="4030094" y="4137509"/>
            <a:ext cx="990977" cy="307777"/>
          </a:xfrm>
          <a:prstGeom prst="rect">
            <a:avLst/>
          </a:prstGeom>
          <a:noFill/>
        </p:spPr>
        <p:txBody>
          <a:bodyPr wrap="none" rtlCol="0">
            <a:spAutoFit/>
          </a:bodyPr>
          <a:lstStyle/>
          <a:p>
            <a:r>
              <a:rPr lang="en-US" sz="1400" dirty="0">
                <a:solidFill>
                  <a:schemeClr val="accent4">
                    <a:lumMod val="50000"/>
                  </a:schemeClr>
                </a:solidFill>
              </a:rPr>
              <a:t>Partition 3</a:t>
            </a:r>
          </a:p>
        </p:txBody>
      </p:sp>
      <p:sp>
        <p:nvSpPr>
          <p:cNvPr id="37" name="TextBox 36"/>
          <p:cNvSpPr txBox="1"/>
          <p:nvPr/>
        </p:nvSpPr>
        <p:spPr>
          <a:xfrm>
            <a:off x="3874181" y="3119393"/>
            <a:ext cx="990977" cy="307777"/>
          </a:xfrm>
          <a:prstGeom prst="rect">
            <a:avLst/>
          </a:prstGeom>
          <a:noFill/>
        </p:spPr>
        <p:txBody>
          <a:bodyPr wrap="none" rtlCol="0">
            <a:spAutoFit/>
          </a:bodyPr>
          <a:lstStyle/>
          <a:p>
            <a:r>
              <a:rPr lang="en-US" sz="1400" dirty="0">
                <a:solidFill>
                  <a:schemeClr val="accent4">
                    <a:lumMod val="50000"/>
                  </a:schemeClr>
                </a:solidFill>
              </a:rPr>
              <a:t>Partition 2</a:t>
            </a:r>
          </a:p>
        </p:txBody>
      </p:sp>
      <p:sp>
        <p:nvSpPr>
          <p:cNvPr id="36" name="TextBox 35"/>
          <p:cNvSpPr txBox="1"/>
          <p:nvPr/>
        </p:nvSpPr>
        <p:spPr>
          <a:xfrm>
            <a:off x="3393607" y="1946186"/>
            <a:ext cx="990977" cy="307777"/>
          </a:xfrm>
          <a:prstGeom prst="rect">
            <a:avLst/>
          </a:prstGeom>
          <a:noFill/>
        </p:spPr>
        <p:txBody>
          <a:bodyPr wrap="none" rtlCol="0">
            <a:spAutoFit/>
          </a:bodyPr>
          <a:lstStyle/>
          <a:p>
            <a:r>
              <a:rPr lang="en-US" sz="1400" dirty="0">
                <a:solidFill>
                  <a:schemeClr val="accent4">
                    <a:lumMod val="50000"/>
                  </a:schemeClr>
                </a:solidFill>
              </a:rPr>
              <a:t>Partition 1</a:t>
            </a:r>
          </a:p>
        </p:txBody>
      </p:sp>
      <p:sp>
        <p:nvSpPr>
          <p:cNvPr id="25" name="Can 24"/>
          <p:cNvSpPr/>
          <p:nvPr/>
        </p:nvSpPr>
        <p:spPr>
          <a:xfrm rot="16200000">
            <a:off x="4315776" y="3010306"/>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 b</a:t>
            </a:r>
          </a:p>
        </p:txBody>
      </p:sp>
      <p:sp>
        <p:nvSpPr>
          <p:cNvPr id="26" name="Can 25"/>
          <p:cNvSpPr/>
          <p:nvPr/>
        </p:nvSpPr>
        <p:spPr>
          <a:xfrm rot="16200000">
            <a:off x="4406953" y="4159182"/>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a:t>
            </a:r>
          </a:p>
        </p:txBody>
      </p:sp>
      <p:cxnSp>
        <p:nvCxnSpPr>
          <p:cNvPr id="70" name="Straight Arrow Connector 69"/>
          <p:cNvCxnSpPr>
            <a:cxnSpLocks/>
            <a:stCxn id="22" idx="3"/>
            <a:endCxn id="26" idx="0"/>
          </p:cNvCxnSpPr>
          <p:nvPr/>
        </p:nvCxnSpPr>
        <p:spPr>
          <a:xfrm>
            <a:off x="2208205" y="3437532"/>
            <a:ext cx="1988502" cy="1217140"/>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790728" cy="89118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 b c d e</a:t>
            </a:r>
          </a:p>
        </p:txBody>
      </p:sp>
      <p:sp>
        <p:nvSpPr>
          <p:cNvPr id="13" name="Rectangle 12"/>
          <p:cNvSpPr/>
          <p:nvPr/>
        </p:nvSpPr>
        <p:spPr>
          <a:xfrm>
            <a:off x="2723616" y="1400363"/>
            <a:ext cx="2514833" cy="3941238"/>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accent4">
                    <a:lumMod val="50000"/>
                  </a:schemeClr>
                </a:solidFil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19"/>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Partition 1 Replica 2</a:t>
            </a:r>
          </a:p>
        </p:txBody>
      </p:sp>
    </p:spTree>
    <p:extLst>
      <p:ext uri="{BB962C8B-B14F-4D97-AF65-F5344CB8AC3E}">
        <p14:creationId xmlns:p14="http://schemas.microsoft.com/office/powerpoint/2010/main" val="1850859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22</a:t>
            </a:fld>
            <a:endParaRPr lang="en-US" dirty="0">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endParaRPr lang="en-US" sz="1200" dirty="0">
              <a:solidFill>
                <a:schemeClr val="accent3">
                  <a:lumMod val="50000"/>
                </a:schemeClr>
              </a:solidFill>
            </a:endParaRP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endParaRPr lang="en-US" sz="1100" dirty="0">
              <a:solidFill>
                <a:schemeClr val="accent3">
                  <a:lumMod val="50000"/>
                </a:schemeClr>
              </a:solidFill>
            </a:endParaRP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dirty="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a:t>
            </a:r>
            <a:r>
              <a:rPr lang="en-US" sz="1000" dirty="0">
                <a:solidFill>
                  <a:schemeClr val="accent3">
                    <a:lumMod val="50000"/>
                  </a:schemeClr>
                </a:solidFill>
              </a:rPr>
              <a:t>new</a:t>
            </a:r>
          </a:p>
        </p:txBody>
      </p:sp>
    </p:spTree>
    <p:extLst>
      <p:ext uri="{BB962C8B-B14F-4D97-AF65-F5344CB8AC3E}">
        <p14:creationId xmlns:p14="http://schemas.microsoft.com/office/powerpoint/2010/main" val="2306553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dirty="0"/>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23</a:t>
            </a:fld>
            <a:endParaRPr lang="en-US" dirty="0">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Master </a:t>
            </a:r>
            <a:r>
              <a:rPr lang="mr-IN" sz="1200" dirty="0">
                <a:solidFill>
                  <a:srgbClr val="7030A0"/>
                </a:solidFill>
              </a:rPr>
              <a:t>–</a:t>
            </a:r>
            <a:r>
              <a:rPr lang="en-US" sz="1200" dirty="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-masters</a:t>
            </a:r>
          </a:p>
          <a:p>
            <a:pPr algn="ctr"/>
            <a:r>
              <a:rPr lang="en-US" sz="1200" dirty="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-proxies</a:t>
            </a:r>
          </a:p>
          <a:p>
            <a:pPr algn="ctr"/>
            <a:r>
              <a:rPr lang="en-US" sz="1200" dirty="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endParaRPr lang="en-US" sz="1200" dirty="0">
              <a:solidFill>
                <a:srgbClr val="005BBF"/>
              </a:solidFill>
            </a:endParaRPr>
          </a:p>
          <a:p>
            <a:pPr algn="ctr"/>
            <a:r>
              <a:rPr lang="en-US" sz="1200" dirty="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icp-worker2</a:t>
            </a:r>
          </a:p>
          <a:p>
            <a:pPr algn="ctr"/>
            <a:r>
              <a:rPr lang="en-US" sz="1200" dirty="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icp-worker3</a:t>
            </a:r>
          </a:p>
          <a:p>
            <a:pPr algn="ctr"/>
            <a:r>
              <a:rPr lang="en-US" sz="1200" dirty="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endParaRPr lang="en-US" sz="1200" dirty="0">
                <a:solidFill>
                  <a:srgbClr val="9D381C"/>
                </a:solidFill>
              </a:endParaRP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endParaRPr lang="en-US" sz="1200" dirty="0">
                <a:solidFill>
                  <a:srgbClr val="9D381C"/>
                </a:solidFill>
              </a:endParaRP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dirty="0"/>
              <a:t>* The list of components is </a:t>
            </a:r>
            <a:r>
              <a:rPr lang="en-US" sz="1400"/>
              <a:t>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dirty="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dirty="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dirty="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dirty="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dirty="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endParaRPr lang="en-US" sz="1200" dirty="0">
              <a:solidFill>
                <a:srgbClr val="005BBF"/>
              </a:solidFill>
            </a:endParaRPr>
          </a:p>
          <a:p>
            <a:pPr algn="ctr"/>
            <a:r>
              <a:rPr lang="en-US" sz="1200" dirty="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a:t>
            </a:r>
            <a:r>
              <a:rPr lang="en-US" sz="1200">
                <a:solidFill>
                  <a:schemeClr val="tx2">
                    <a:lumMod val="75000"/>
                  </a:schemeClr>
                </a:solidFill>
              </a:rPr>
              <a:t>Stream Processor</a:t>
            </a:r>
            <a:endParaRPr lang="en-US" sz="1200" dirty="0">
              <a:solidFill>
                <a:schemeClr val="tx2">
                  <a:lumMod val="75000"/>
                </a:schemeClr>
              </a:solidFill>
            </a:endParaRP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24</a:t>
            </a:fld>
            <a:endParaRPr lang="en-US" dirty="0">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endParaRPr lang="en-US" sz="1100" dirty="0">
              <a:solidFill>
                <a:srgbClr val="7030A0"/>
              </a:solidFill>
            </a:endParaRP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7030A0"/>
                </a:solidFill>
              </a:rPr>
              <a:t>Kube</a:t>
            </a:r>
            <a:r>
              <a:rPr lang="en-US" sz="1100" dirty="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dirty="0"/>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err="1"/>
              <a:t>Kstreams</a:t>
            </a:r>
            <a:r>
              <a:rPr lang="en-US" dirty="0"/>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26</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27</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28</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dirty="0" err="1">
                <a:solidFill>
                  <a:schemeClr val="bg1"/>
                </a:solidFill>
              </a:rPr>
              <a:t>Kstreams</a:t>
            </a:r>
            <a:r>
              <a:rPr lang="en-US" sz="1467" dirty="0">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dirty="0"/>
              <a:t>City-containers</a:t>
            </a:r>
          </a:p>
        </p:txBody>
      </p:sp>
    </p:spTree>
    <p:extLst>
      <p:ext uri="{BB962C8B-B14F-4D97-AF65-F5344CB8AC3E}">
        <p14:creationId xmlns:p14="http://schemas.microsoft.com/office/powerpoint/2010/main" val="674602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Springboot</a:t>
            </a:r>
            <a:r>
              <a:rPr lang="en-US" dirty="0"/>
              <a:t> - </a:t>
            </a:r>
            <a:r>
              <a:rPr lang="en-US" dirty="0" err="1"/>
              <a:t>Postgresql</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a:t>
            </a:r>
            <a:r>
              <a:rPr lang="en-US" dirty="0" err="1"/>
              <a:t>kafka</a:t>
            </a:r>
            <a:r>
              <a:rPr lang="en-US"/>
              <a:t> template. </a:t>
            </a:r>
            <a:endParaRPr lang="en-US"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29</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3</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dirty="0"/>
              <a:t>Container Microservice – </a:t>
            </a:r>
            <a:r>
              <a:rPr lang="en-US" sz="2667" dirty="0" err="1"/>
              <a:t>Springboot</a:t>
            </a:r>
            <a:r>
              <a:rPr lang="en-US" sz="2667" dirty="0"/>
              <a:t> - </a:t>
            </a:r>
            <a:r>
              <a:rPr lang="en-US" sz="2667" dirty="0" err="1"/>
              <a:t>Postgresql</a:t>
            </a:r>
            <a:endParaRPr lang="en-US" sz="2667"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30</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schemeClr val="tx2">
                    <a:lumMod val="50000"/>
                  </a:schemeClr>
                </a:solidFill>
                <a:latin typeface="Arial"/>
              </a:rPr>
              <a:t>psql</a:t>
            </a:r>
            <a:endParaRPr lang="en-US" sz="1333" dirty="0">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dirty="0"/>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dirty="0"/>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dirty="0"/>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dirty="0"/>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dirty="0"/>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dirty="0"/>
              <a:t>6</a:t>
            </a:r>
          </a:p>
        </p:txBody>
      </p:sp>
    </p:spTree>
    <p:extLst>
      <p:ext uri="{BB962C8B-B14F-4D97-AF65-F5344CB8AC3E}">
        <p14:creationId xmlns:p14="http://schemas.microsoft.com/office/powerpoint/2010/main" val="1079764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31</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32</a:t>
            </a:fld>
            <a:endParaRPr lang="en-US"/>
          </a:p>
        </p:txBody>
      </p:sp>
      <p:sp>
        <p:nvSpPr>
          <p:cNvPr id="5" name="Rectangle 4">
            <a:extLst>
              <a:ext uri="{FF2B5EF4-FFF2-40B4-BE49-F238E27FC236}">
                <a16:creationId xmlns:a16="http://schemas.microsoft.com/office/drawing/2014/main" id="{46E5F908-A2BC-4341-87A3-ABBF34B68629}"/>
              </a:ext>
            </a:extLst>
          </p:cNvPr>
          <p:cNvSpPr/>
          <p:nvPr/>
        </p:nvSpPr>
        <p:spPr>
          <a:xfrm>
            <a:off x="9372600" y="1714499"/>
            <a:ext cx="1845128"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Inventory JEE App</a:t>
            </a:r>
          </a:p>
          <a:p>
            <a:pPr algn="ctr"/>
            <a:r>
              <a:rPr lang="en-US" sz="1200" dirty="0"/>
              <a:t>JMS listener</a:t>
            </a:r>
          </a:p>
        </p:txBody>
      </p:sp>
      <p:sp>
        <p:nvSpPr>
          <p:cNvPr id="6" name="Rectangle 5">
            <a:extLst>
              <a:ext uri="{FF2B5EF4-FFF2-40B4-BE49-F238E27FC236}">
                <a16:creationId xmlns:a16="http://schemas.microsoft.com/office/drawing/2014/main" id="{B53C0033-8D9E-604C-9B28-5FDD36C6C800}"/>
              </a:ext>
            </a:extLst>
          </p:cNvPr>
          <p:cNvSpPr/>
          <p:nvPr/>
        </p:nvSpPr>
        <p:spPr>
          <a:xfrm>
            <a:off x="9200341" y="1168380"/>
            <a:ext cx="2349402" cy="221616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TWAS</a:t>
            </a:r>
          </a:p>
        </p:txBody>
      </p:sp>
      <p:sp>
        <p:nvSpPr>
          <p:cNvPr id="7" name="Rectangle 6">
            <a:extLst>
              <a:ext uri="{FF2B5EF4-FFF2-40B4-BE49-F238E27FC236}">
                <a16:creationId xmlns:a16="http://schemas.microsoft.com/office/drawing/2014/main" id="{3544A235-B4DC-0446-A2FD-C7DAEC5F0F98}"/>
              </a:ext>
            </a:extLst>
          </p:cNvPr>
          <p:cNvSpPr/>
          <p:nvPr/>
        </p:nvSpPr>
        <p:spPr>
          <a:xfrm>
            <a:off x="6629400"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8132861"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79970"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43087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81481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43087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8378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52532"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29125"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76621" y="1279215"/>
            <a:ext cx="976549" cy="261610"/>
          </a:xfrm>
          <a:prstGeom prst="rect">
            <a:avLst/>
          </a:prstGeom>
          <a:noFill/>
        </p:spPr>
        <p:txBody>
          <a:bodyPr wrap="none" rtlCol="0">
            <a:spAutoFit/>
          </a:bodyPr>
          <a:lstStyle/>
          <a:p>
            <a:r>
              <a:rPr lang="en-US" sz="1100" dirty="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07327" y="2603792"/>
            <a:ext cx="1140056" cy="261610"/>
          </a:xfrm>
          <a:prstGeom prst="rect">
            <a:avLst/>
          </a:prstGeom>
          <a:noFill/>
        </p:spPr>
        <p:txBody>
          <a:bodyPr wrap="none" rtlCol="0">
            <a:spAutoFit/>
          </a:bodyPr>
          <a:lstStyle/>
          <a:p>
            <a:r>
              <a:rPr lang="en-US" sz="1100" dirty="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414100" y="2848178"/>
            <a:ext cx="1578592" cy="116077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6052904" y="2399858"/>
            <a:ext cx="954083"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5" idx="1"/>
          </p:cNvCxnSpPr>
          <p:nvPr/>
        </p:nvCxnSpPr>
        <p:spPr>
          <a:xfrm flipV="1">
            <a:off x="7327596" y="2171699"/>
            <a:ext cx="2045004" cy="22815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926011" y="2865382"/>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5" idx="0"/>
            <a:endCxn id="31" idx="2"/>
          </p:cNvCxnSpPr>
          <p:nvPr/>
        </p:nvCxnSpPr>
        <p:spPr>
          <a:xfrm rot="16200000" flipH="1" flipV="1">
            <a:off x="8801337" y="264164"/>
            <a:ext cx="43492" cy="2944162"/>
          </a:xfrm>
          <a:prstGeom prst="bentConnector4">
            <a:avLst>
              <a:gd name="adj1" fmla="val -525614"/>
              <a:gd name="adj2" fmla="val 65668"/>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83936" y="1731411"/>
            <a:ext cx="946458"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p:cNvCxnSpPr>
          <p:nvPr/>
        </p:nvCxnSpPr>
        <p:spPr>
          <a:xfrm rot="10800000" flipV="1">
            <a:off x="3133612" y="1731410"/>
            <a:ext cx="1681203" cy="248644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4765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a:t>
            </a:r>
            <a:r>
              <a:rPr lang="en-US" dirty="0" err="1"/>
              <a:t>kafka</a:t>
            </a:r>
            <a:endParaRPr lang="en-US" dirty="0"/>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dirty="0"/>
              <a:t>(</a:t>
            </a:r>
            <a:r>
              <a:rPr lang="en-US" sz="1467" dirty="0" err="1"/>
              <a:t>key,values</a:t>
            </a:r>
            <a:r>
              <a:rPr lang="en-US" sz="1467" dirty="0"/>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dirty="0"/>
              <a:t>(24, (24, “</a:t>
            </a:r>
            <a:r>
              <a:rPr lang="en-US" sz="1333" dirty="0" err="1"/>
              <a:t>abc</a:t>
            </a:r>
            <a:r>
              <a:rPr lang="en-US" sz="1333" dirty="0"/>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dirty="0">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dirty="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dirty="0">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dirty="0">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36</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EDA </a:t>
            </a:r>
            <a:r>
              <a:rPr lang="mr-IN" dirty="0"/>
              <a:t>–</a:t>
            </a:r>
            <a:r>
              <a:rPr lang="en-US" dirty="0"/>
              <a:t> What should we build?</a:t>
            </a:r>
          </a:p>
        </p:txBody>
      </p:sp>
      <p:sp>
        <p:nvSpPr>
          <p:cNvPr id="3" name="Content Placeholder 2"/>
          <p:cNvSpPr>
            <a:spLocks noGrp="1"/>
          </p:cNvSpPr>
          <p:nvPr>
            <p:ph idx="1"/>
          </p:nvPr>
        </p:nvSpPr>
        <p:spPr/>
        <p:txBody>
          <a:bodyPr numCol="2"/>
          <a:lstStyle/>
          <a:p>
            <a:r>
              <a:rPr lang="en-US" dirty="0"/>
              <a:t>Business logic</a:t>
            </a:r>
          </a:p>
          <a:p>
            <a:r>
              <a:rPr lang="en-US" dirty="0"/>
              <a:t>User interface</a:t>
            </a:r>
          </a:p>
          <a:p>
            <a:r>
              <a:rPr lang="en-US" dirty="0"/>
              <a:t>Integration flow</a:t>
            </a:r>
          </a:p>
          <a:p>
            <a:r>
              <a:rPr lang="en-US" dirty="0"/>
              <a:t>Decision logic</a:t>
            </a:r>
          </a:p>
          <a:p>
            <a:r>
              <a:rPr lang="en-US" dirty="0"/>
              <a:t>Business KPI</a:t>
            </a:r>
          </a:p>
          <a:p>
            <a:r>
              <a:rPr lang="en-US" dirty="0"/>
              <a:t>Monitoring</a:t>
            </a:r>
          </a:p>
          <a:p>
            <a:r>
              <a:rPr lang="en-US" dirty="0"/>
              <a:t>Tests</a:t>
            </a:r>
          </a:p>
          <a:p>
            <a:r>
              <a:rPr lang="en-US" dirty="0"/>
              <a:t>API</a:t>
            </a:r>
          </a:p>
          <a:p>
            <a:r>
              <a:rPr lang="en-US" dirty="0"/>
              <a:t>Logging</a:t>
            </a:r>
          </a:p>
          <a:p>
            <a:r>
              <a:rPr lang="en-US" dirty="0"/>
              <a:t>Reporting</a:t>
            </a:r>
          </a:p>
          <a:p>
            <a:r>
              <a:rPr lang="en-US" dirty="0"/>
              <a:t>Health check</a:t>
            </a:r>
          </a:p>
          <a:p>
            <a:r>
              <a:rPr lang="en-US" dirty="0"/>
              <a:t>Business Dashboard</a:t>
            </a:r>
          </a:p>
          <a:p>
            <a:r>
              <a:rPr lang="en-US" dirty="0"/>
              <a:t>Operational Dashboard</a:t>
            </a:r>
          </a:p>
          <a:p>
            <a:r>
              <a:rPr lang="en-US" dirty="0"/>
              <a:t>Run book</a:t>
            </a:r>
          </a:p>
          <a:p>
            <a:r>
              <a:rPr lang="en-US" dirty="0"/>
              <a:t>Capabilities to automate work</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4</a:t>
            </a:fld>
            <a:endParaRPr lang="en-US" dirty="0">
              <a:solidFill>
                <a:srgbClr val="6D7777"/>
              </a:solidFill>
            </a:endParaRPr>
          </a:p>
        </p:txBody>
      </p:sp>
    </p:spTree>
    <p:extLst>
      <p:ext uri="{BB962C8B-B14F-4D97-AF65-F5344CB8AC3E}">
        <p14:creationId xmlns:p14="http://schemas.microsoft.com/office/powerpoint/2010/main" val="262678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Server Pages</a:t>
            </a:r>
            <a:endParaRPr lang="en-US" sz="1400" dirty="0">
              <a:solidFill>
                <a:srgbClr val="7030A0"/>
              </a:solidFill>
            </a:endParaRP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Shared APIs</a:t>
            </a:r>
            <a:endParaRPr lang="en-US" sz="1400" dirty="0">
              <a:solidFill>
                <a:srgbClr val="7030A0"/>
              </a:solidFill>
            </a:endParaRP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Backend Web APIs</a:t>
            </a:r>
            <a:endParaRPr lang="en-US" sz="1200" dirty="0">
              <a:solidFill>
                <a:srgbClr val="7030A0"/>
              </a:solidFill>
            </a:endParaRP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7</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Messaging</a:t>
            </a:r>
            <a:endParaRPr lang="en-US" sz="1400" dirty="0">
              <a:solidFill>
                <a:srgbClr val="7030A0"/>
              </a:solidFill>
            </a:endParaRP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8</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Config</a:t>
            </a:r>
            <a:r>
              <a:rPr lang="en-US" sz="1100" dirty="0"/>
              <a:t>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a:t>Config</a:t>
            </a:r>
            <a:endParaRPr lang="en-US" sz="1100" dirty="0"/>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dirty="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Pending</a:t>
            </a:r>
            <a:endParaRPr lang="en-US" sz="900" dirty="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Booked</a:t>
            </a:r>
            <a:endParaRPr lang="en-US" sz="900" dirty="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Assigned</a:t>
            </a:r>
            <a:endParaRPr lang="en-US" sz="900" dirty="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194324</TotalTime>
  <Words>1768</Words>
  <Application>Microsoft Macintosh PowerPoint</Application>
  <PresentationFormat>Widescreen</PresentationFormat>
  <Paragraphs>828</Paragraphs>
  <Slides>36</Slides>
  <Notes>14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36</vt:i4>
      </vt:variant>
    </vt:vector>
  </HeadingPairs>
  <TitlesOfParts>
    <vt:vector size="44" baseType="lpstr">
      <vt:lpstr>Arial</vt:lpstr>
      <vt:lpstr>Calibri</vt:lpstr>
      <vt:lpstr>Helvetica</vt:lpstr>
      <vt:lpstr>IBM Plex Sans</vt:lpstr>
      <vt:lpstr>Lucida Grande</vt:lpstr>
      <vt:lpstr>Menlo</vt:lpstr>
      <vt:lpstr>BLANK</vt:lpstr>
      <vt:lpstr>InterConnect Theme</vt:lpstr>
      <vt:lpstr>PowerPoint Presentation</vt:lpstr>
      <vt:lpstr>PowerPoint Presentation</vt:lpstr>
      <vt:lpstr>EDA Landscape</vt:lpstr>
      <vt:lpstr>EDA – What should we build?</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KContainer - HL</vt:lpstr>
      <vt:lpstr>Command Query Responsibility Segregation Pattern</vt:lpstr>
      <vt:lpstr>IBM Cloud Deployment</vt:lpstr>
      <vt:lpstr>Dependency graph</vt:lpstr>
      <vt:lpstr>Kafka Steam Architecture</vt:lpstr>
      <vt:lpstr>Kafka Topic / Partition/ Replicas</vt:lpstr>
      <vt:lpstr>Solution Run Time</vt:lpstr>
      <vt:lpstr>Remote Access to Kafka Broker</vt:lpstr>
      <vt:lpstr>EDA Landscape</vt:lpstr>
      <vt:lpstr>Container Microservice - KStreams</vt:lpstr>
      <vt:lpstr>Container Microservice </vt:lpstr>
      <vt:lpstr>Container Microservice - KStreams</vt:lpstr>
      <vt:lpstr>Container Microservice – Springboot - Postgresql</vt:lpstr>
      <vt:lpstr>Container Microservice – Springboot - Postgresql</vt:lpstr>
      <vt:lpstr>Container Microservice - Python</vt:lpstr>
      <vt:lpstr>MQ- Event Stream</vt:lpstr>
      <vt:lpstr>Data Replication: Orders table to kafka</vt:lpstr>
      <vt:lpstr>IBM DR Architecture</vt:lpstr>
      <vt:lpstr>IIDR Architecture on k8s? (N/A)</vt:lpstr>
      <vt:lpstr>IIDR Architecture on k8s? (N/A)</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Microsoft Office User</cp:lastModifiedBy>
  <cp:revision>2646</cp:revision>
  <cp:lastPrinted>2016-03-10T02:30:19Z</cp:lastPrinted>
  <dcterms:created xsi:type="dcterms:W3CDTF">2015-06-25T15:18:43Z</dcterms:created>
  <dcterms:modified xsi:type="dcterms:W3CDTF">2019-06-19T02:13:15Z</dcterms:modified>
</cp:coreProperties>
</file>